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310" r:id="rId5"/>
    <p:sldId id="312" r:id="rId6"/>
    <p:sldId id="313" r:id="rId7"/>
    <p:sldId id="315" r:id="rId8"/>
    <p:sldId id="294" r:id="rId9"/>
    <p:sldId id="317" r:id="rId10"/>
    <p:sldId id="316" r:id="rId11"/>
    <p:sldId id="318" r:id="rId12"/>
    <p:sldId id="319" r:id="rId13"/>
    <p:sldId id="320" r:id="rId14"/>
    <p:sldId id="322" r:id="rId15"/>
    <p:sldId id="323" r:id="rId16"/>
    <p:sldId id="325" r:id="rId17"/>
    <p:sldId id="326" r:id="rId18"/>
    <p:sldId id="281" r:id="rId19"/>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2" userDrawn="1">
          <p15:clr>
            <a:srgbClr val="A4A3A4"/>
          </p15:clr>
        </p15:guide>
        <p15:guide id="2" pos="3802" userDrawn="1">
          <p15:clr>
            <a:srgbClr val="A4A3A4"/>
          </p15:clr>
        </p15:guide>
        <p15:guide id="3" pos="490" userDrawn="1">
          <p15:clr>
            <a:srgbClr val="A4A3A4"/>
          </p15:clr>
        </p15:guide>
        <p15:guide id="4" pos="71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20" autoAdjust="0"/>
    <p:restoredTop sz="92866" autoAdjust="0"/>
  </p:normalViewPr>
  <p:slideViewPr>
    <p:cSldViewPr snapToGrid="0" showGuides="1">
      <p:cViewPr varScale="1">
        <p:scale>
          <a:sx n="44" d="100"/>
          <a:sy n="44" d="100"/>
        </p:scale>
        <p:origin x="2477" y="96"/>
      </p:cViewPr>
      <p:guideLst>
        <p:guide orient="horz" pos="2212"/>
        <p:guide pos="3802"/>
        <p:guide pos="490"/>
        <p:guide pos="7164"/>
      </p:guideLst>
    </p:cSldViewPr>
  </p:slideViewPr>
  <p:notesTextViewPr>
    <p:cViewPr>
      <p:scale>
        <a:sx n="50" d="100"/>
        <a:sy n="50" d="100"/>
      </p:scale>
      <p:origin x="0" y="0"/>
    </p:cViewPr>
  </p:notesTextViewPr>
  <p:sorterViewPr>
    <p:cViewPr>
      <p:scale>
        <a:sx n="66" d="100"/>
        <a:sy n="66" d="100"/>
      </p:scale>
      <p:origin x="0" y="-201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tags" Target="tags/tag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F3CA76-B799-4CDE-9068-35594054F5E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872012-16E0-4556-8392-F42A35F3BE0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亮亮图文旗舰店</a:t>
            </a:r>
            <a:endParaRPr lang="zh-CN" altLang="en-US" dirty="0"/>
          </a:p>
          <a:p>
            <a:r>
              <a:rPr lang="en-US" altLang="zh-CN" dirty="0"/>
              <a:t>https://liangliangtuwen.tmall.com</a:t>
            </a:r>
            <a:endParaRPr lang="en-US" altLang="zh-CN"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亮亮图文旗舰店</a:t>
            </a:r>
            <a:endParaRPr lang="zh-CN" altLang="en-US" dirty="0"/>
          </a:p>
          <a:p>
            <a:r>
              <a:rPr lang="en-US" altLang="zh-CN" dirty="0"/>
              <a:t>https://liangliangtuwen.tmall.com</a:t>
            </a:r>
            <a:endParaRPr lang="en-US" altLang="zh-C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0A85244-8474-43F7-83A3-B98FF2C18C2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A85244-8474-43F7-83A3-B98FF2C18C2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C54F68-C83E-4C64-8DA0-E0B44EF8E0F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3.jpe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3.jpeg"/><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17000" b="-17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12561866" y="-185945"/>
            <a:ext cx="12192000" cy="6858000"/>
            <a:chOff x="-9441874" y="-1384720"/>
            <a:chExt cx="12192000" cy="6858000"/>
          </a:xfrm>
        </p:grpSpPr>
        <p:pic>
          <p:nvPicPr>
            <p:cNvPr id="1026" name="Picture 2" descr="http://pic.97uimg.com/back_pic/00/01/88/75/dab74c05ca1b40a8122bedf0e8ad055b.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44420"/>
            <a:stretch>
              <a:fillRect/>
            </a:stretch>
          </p:blipFill>
          <p:spPr bwMode="auto">
            <a:xfrm>
              <a:off x="-9441599" y="-1384719"/>
              <a:ext cx="1219145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9441874" y="-1384720"/>
              <a:ext cx="12192000"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p:cNvSpPr/>
          <p:nvPr/>
        </p:nvSpPr>
        <p:spPr>
          <a:xfrm>
            <a:off x="3252652" y="2173931"/>
            <a:ext cx="8939348" cy="2138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782210" y="2938825"/>
            <a:ext cx="5626628" cy="830997"/>
          </a:xfrm>
          <a:prstGeom prst="rect">
            <a:avLst/>
          </a:prstGeom>
          <a:noFill/>
        </p:spPr>
        <p:txBody>
          <a:bodyPr wrap="square" rtlCol="0">
            <a:spAutoFit/>
          </a:bodyPr>
          <a:lstStyle/>
          <a:p>
            <a:pPr algn="just"/>
            <a:r>
              <a:rPr lang="zh-CN" altLang="en-US" sz="4800" b="1" spc="300" dirty="0">
                <a:solidFill>
                  <a:schemeClr val="bg1"/>
                </a:solidFill>
              </a:rPr>
              <a:t>北京航空航天大学</a:t>
            </a:r>
            <a:endParaRPr lang="zh-CN" altLang="en-US" sz="4800" b="1" spc="300" dirty="0">
              <a:solidFill>
                <a:schemeClr val="bg1"/>
              </a:solidFill>
            </a:endParaRPr>
          </a:p>
        </p:txBody>
      </p:sp>
      <p:sp>
        <p:nvSpPr>
          <p:cNvPr id="11" name="文本框 10"/>
          <p:cNvSpPr txBox="1"/>
          <p:nvPr/>
        </p:nvSpPr>
        <p:spPr>
          <a:xfrm>
            <a:off x="6050915" y="4338955"/>
            <a:ext cx="2035810" cy="368300"/>
          </a:xfrm>
          <a:prstGeom prst="rect">
            <a:avLst/>
          </a:prstGeom>
          <a:noFill/>
        </p:spPr>
        <p:txBody>
          <a:bodyPr wrap="square" rtlCol="0">
            <a:spAutoFit/>
          </a:bodyPr>
          <a:lstStyle/>
          <a:p>
            <a:r>
              <a:rPr lang="zh-CN" altLang="en-US" b="1" dirty="0">
                <a:solidFill>
                  <a:schemeClr val="bg1"/>
                </a:solidFill>
              </a:rPr>
              <a:t>答辩组：</a:t>
            </a:r>
            <a:r>
              <a:rPr lang="en-US" altLang="zh-CN" b="1" dirty="0">
                <a:solidFill>
                  <a:schemeClr val="bg1"/>
                </a:solidFill>
              </a:rPr>
              <a:t>G233</a:t>
            </a:r>
            <a:endParaRPr lang="en-US" altLang="zh-CN" b="1" dirty="0">
              <a:solidFill>
                <a:schemeClr val="bg1"/>
              </a:solidFill>
            </a:endParaRPr>
          </a:p>
        </p:txBody>
      </p:sp>
      <p:sp>
        <p:nvSpPr>
          <p:cNvPr id="12" name="文本框 11"/>
          <p:cNvSpPr txBox="1"/>
          <p:nvPr/>
        </p:nvSpPr>
        <p:spPr>
          <a:xfrm>
            <a:off x="7916763" y="4312179"/>
            <a:ext cx="2016792" cy="1476375"/>
          </a:xfrm>
          <a:prstGeom prst="rect">
            <a:avLst/>
          </a:prstGeom>
          <a:noFill/>
        </p:spPr>
        <p:txBody>
          <a:bodyPr wrap="square" rtlCol="0">
            <a:spAutoFit/>
          </a:bodyPr>
          <a:lstStyle/>
          <a:p>
            <a:r>
              <a:rPr lang="zh-CN" altLang="en-US" b="1" dirty="0">
                <a:solidFill>
                  <a:schemeClr val="bg1"/>
                </a:solidFill>
              </a:rPr>
              <a:t>组员：</a:t>
            </a:r>
            <a:r>
              <a:rPr lang="en-US" altLang="zh-CN" b="1" dirty="0">
                <a:solidFill>
                  <a:schemeClr val="bg1"/>
                </a:solidFill>
              </a:rPr>
              <a:t>	</a:t>
            </a:r>
            <a:r>
              <a:rPr lang="zh-CN" altLang="en-US" b="1" dirty="0">
                <a:solidFill>
                  <a:schemeClr val="bg1"/>
                </a:solidFill>
              </a:rPr>
              <a:t>李思睿</a:t>
            </a:r>
            <a:endParaRPr lang="zh-CN" altLang="en-US" b="1" dirty="0">
              <a:solidFill>
                <a:schemeClr val="bg1"/>
              </a:solidFill>
            </a:endParaRPr>
          </a:p>
          <a:p>
            <a:pPr marL="457200" lvl="1" indent="457200"/>
            <a:r>
              <a:rPr lang="zh-CN" altLang="en-US" b="1" dirty="0">
                <a:solidFill>
                  <a:schemeClr val="bg1"/>
                </a:solidFill>
              </a:rPr>
              <a:t>关凯文</a:t>
            </a:r>
            <a:endParaRPr lang="zh-CN" altLang="en-US" b="1" dirty="0">
              <a:solidFill>
                <a:schemeClr val="bg1"/>
              </a:solidFill>
            </a:endParaRPr>
          </a:p>
          <a:p>
            <a:pPr marL="457200" lvl="1" indent="457200"/>
            <a:r>
              <a:rPr lang="zh-CN" altLang="en-US" b="1" dirty="0">
                <a:solidFill>
                  <a:schemeClr val="bg1"/>
                </a:solidFill>
              </a:rPr>
              <a:t>杨</a:t>
            </a:r>
            <a:r>
              <a:rPr lang="en-US" altLang="zh-CN" b="1" dirty="0">
                <a:solidFill>
                  <a:schemeClr val="bg1"/>
                </a:solidFill>
              </a:rPr>
              <a:t>   </a:t>
            </a:r>
            <a:r>
              <a:rPr lang="zh-CN" altLang="en-US" b="1" dirty="0">
                <a:solidFill>
                  <a:schemeClr val="bg1"/>
                </a:solidFill>
              </a:rPr>
              <a:t>绎</a:t>
            </a:r>
            <a:endParaRPr lang="zh-CN" altLang="en-US" b="1" dirty="0">
              <a:solidFill>
                <a:schemeClr val="bg1"/>
              </a:solidFill>
            </a:endParaRPr>
          </a:p>
          <a:p>
            <a:pPr marL="457200" lvl="1" indent="457200"/>
            <a:r>
              <a:rPr lang="zh-CN" altLang="en-US" b="1" dirty="0">
                <a:solidFill>
                  <a:schemeClr val="bg1"/>
                </a:solidFill>
              </a:rPr>
              <a:t>陈昊旸</a:t>
            </a:r>
            <a:endParaRPr lang="zh-CN" altLang="en-US" b="1" dirty="0">
              <a:solidFill>
                <a:schemeClr val="bg1"/>
              </a:solidFill>
            </a:endParaRPr>
          </a:p>
          <a:p>
            <a:pPr marL="457200" lvl="1" indent="457200"/>
            <a:r>
              <a:rPr lang="zh-CN" altLang="en-US" b="1" dirty="0">
                <a:solidFill>
                  <a:schemeClr val="bg1"/>
                </a:solidFill>
              </a:rPr>
              <a:t>黄逸菲</a:t>
            </a:r>
            <a:endParaRPr lang="zh-CN" altLang="en-US" b="1" dirty="0">
              <a:solidFill>
                <a:schemeClr val="bg1"/>
              </a:solidFill>
            </a:endParaRPr>
          </a:p>
        </p:txBody>
      </p:sp>
      <p:pic>
        <p:nvPicPr>
          <p:cNvPr id="19" name="Jewel - Simple Gifts">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cstate="print"/>
          <a:stretch>
            <a:fillRect/>
          </a:stretch>
        </p:blipFill>
        <p:spPr>
          <a:xfrm>
            <a:off x="0" y="-1211826"/>
            <a:ext cx="609600" cy="609600"/>
          </a:xfrm>
          <a:prstGeom prst="rect">
            <a:avLst/>
          </a:prstGeom>
        </p:spPr>
      </p:pic>
      <p:pic>
        <p:nvPicPr>
          <p:cNvPr id="6" name="图片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09451" y="2662728"/>
            <a:ext cx="1399822" cy="1399822"/>
          </a:xfrm>
          <a:prstGeom prst="rect">
            <a:avLst/>
          </a:prstGeom>
        </p:spPr>
      </p:pic>
    </p:spTree>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9"/>
                                        </p:tgtEl>
                                      </p:cBhvr>
                                    </p:cmd>
                                  </p:childTnLst>
                                </p:cTn>
                              </p:par>
                              <p:par>
                                <p:cTn id="7" presetID="22" presetClass="entr" presetSubtype="8"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wipe(left)">
                                      <p:cBhvr>
                                        <p:cTn id="9" dur="500"/>
                                        <p:tgtEl>
                                          <p:spTgt spid="4"/>
                                        </p:tgtEl>
                                      </p:cBhvr>
                                    </p:animEffect>
                                  </p:childTnLst>
                                </p:cTn>
                              </p:par>
                              <p:par>
                                <p:cTn id="10" presetID="12" presetClass="entr" presetSubtype="1" fill="hold" grpId="0" nodeType="withEffect">
                                  <p:stCondLst>
                                    <p:cond delay="110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down)">
                                      <p:cBhvr>
                                        <p:cTn id="13" dur="500"/>
                                        <p:tgtEl>
                                          <p:spTgt spid="5"/>
                                        </p:tgtEl>
                                      </p:cBhvr>
                                    </p:animEffect>
                                  </p:childTnLst>
                                </p:cTn>
                              </p:par>
                              <p:par>
                                <p:cTn id="14" presetID="22" presetClass="entr" presetSubtype="1" fill="hold" grpId="0" nodeType="withEffect">
                                  <p:stCondLst>
                                    <p:cond delay="1500"/>
                                  </p:stCondLst>
                                  <p:childTnLst>
                                    <p:set>
                                      <p:cBhvr>
                                        <p:cTn id="15" dur="1" fill="hold">
                                          <p:stCondLst>
                                            <p:cond delay="0"/>
                                          </p:stCondLst>
                                        </p:cTn>
                                        <p:tgtEl>
                                          <p:spTgt spid="11"/>
                                        </p:tgtEl>
                                        <p:attrNameLst>
                                          <p:attrName>style.visibility</p:attrName>
                                        </p:attrNameLst>
                                      </p:cBhvr>
                                      <p:to>
                                        <p:strVal val="visible"/>
                                      </p:to>
                                    </p:set>
                                    <p:animEffect transition="in" filter="wipe(up)">
                                      <p:cBhvr>
                                        <p:cTn id="16" dur="500"/>
                                        <p:tgtEl>
                                          <p:spTgt spid="11"/>
                                        </p:tgtEl>
                                      </p:cBhvr>
                                    </p:animEffect>
                                  </p:childTnLst>
                                </p:cTn>
                              </p:par>
                              <p:par>
                                <p:cTn id="17" presetID="22" presetClass="entr" presetSubtype="1" fill="hold" grpId="0" nodeType="withEffect">
                                  <p:stCondLst>
                                    <p:cond delay="180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0" repeatCount="indefinite" fill="hold" display="0">
                  <p:stCondLst>
                    <p:cond delay="indefinite"/>
                  </p:stCondLst>
                  <p:endCondLst>
                    <p:cond evt="onStopAudio" delay="0">
                      <p:tgtEl>
                        <p:sldTgt/>
                      </p:tgtEl>
                    </p:cond>
                  </p:endCondLst>
                </p:cTn>
                <p:tgtEl>
                  <p:spTgt spid="19"/>
                </p:tgtEl>
              </p:cMediaNode>
            </p:audio>
          </p:childTnLst>
        </p:cTn>
      </p:par>
    </p:tnLst>
    <p:bldLst>
      <p:bldP spid="4" grpId="0" animBg="1"/>
      <p:bldP spid="5" grpId="0"/>
      <p:bldP spid="11"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response</a:t>
            </a:r>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10</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11" name="文本框 10"/>
          <p:cNvSpPr txBox="1"/>
          <p:nvPr/>
        </p:nvSpPr>
        <p:spPr>
          <a:xfrm>
            <a:off x="640715" y="853440"/>
            <a:ext cx="11017885" cy="5077460"/>
          </a:xfrm>
          <a:prstGeom prst="rect">
            <a:avLst/>
          </a:prstGeom>
          <a:noFill/>
        </p:spPr>
        <p:txBody>
          <a:bodyPr wrap="square" rtlCol="0">
            <a:spAutoFit/>
          </a:bodyPr>
          <a:p>
            <a:r>
              <a:rPr lang="en-US" altLang="zh-CN"/>
              <a:t>Response: **</a:t>
            </a:r>
            <a:r>
              <a:rPr lang="en-US" altLang="zh-CN">
                <a:solidFill>
                  <a:srgbClr val="FF0000"/>
                </a:solidFill>
              </a:rPr>
              <a:t>Introduction</a:t>
            </a:r>
            <a:r>
              <a:rPr lang="en-US" altLang="zh-CN"/>
              <a:t>**</a:t>
            </a:r>
            <a:endParaRPr lang="en-US" altLang="zh-CN"/>
          </a:p>
          <a:p>
            <a:r>
              <a:rPr lang="en-US" altLang="zh-CN">
                <a:solidFill>
                  <a:srgbClr val="FF0000"/>
                </a:solidFill>
              </a:rPr>
              <a:t>The rapid evolution of machine learning has positioned in-context learning (ICL) as a transformative paradigm, enabling models to adapt to new tasks through dynamic instruction-based prompts rather than explicit retraining. This capability, prominently demonstrated by large language models (LLMs), has redefined problem-solving in natural language processing, offering unprecedented flexibility in applications ranging from few-shot classification to complex reasoning. Despite its promise, the mechanisms governing ICL’s efficacy—particularly its dependence on prompt design, task complexity, and model architecture—remain inadequately understood. Current research often prioritizes empirical performance over systematic analysis, leaving critical gaps in theoretical foundations and practical guidelines for optimizing ICL across diverse scenarios.</a:t>
            </a:r>
            <a:endParaRPr lang="en-US" altLang="zh-CN">
              <a:solidFill>
                <a:srgbClr val="FF0000"/>
              </a:solidFill>
            </a:endParaRPr>
          </a:p>
          <a:p>
            <a:endParaRPr lang="en-US" altLang="zh-CN">
              <a:solidFill>
                <a:srgbClr val="FF0000"/>
              </a:solidFill>
            </a:endParaRPr>
          </a:p>
          <a:p>
            <a:r>
              <a:rPr lang="en-US" altLang="zh-CN">
                <a:solidFill>
                  <a:srgbClr val="FF0000"/>
                </a:solidFill>
              </a:rPr>
              <a:t>A key challenge lies in the inconsistent robustness of ICL methods under domain shifts or noisy inputs, which limits their reliability in real-world settings. Furthermore, existing studies predominantly focus on LLMs, neglecting the potential of smaller, domain-specific models to achieve comparable efficiency with tailored training strategies. This oversight raises questions about scalability, computational costs, and the democratization of ICL technologies for resource-constrained environments.</a:t>
            </a:r>
            <a:endParaRPr lang="en-US" altLang="zh-CN">
              <a:solidFill>
                <a:srgbClr val="FF0000"/>
              </a:solidFill>
            </a:endParaRPr>
          </a:p>
          <a:p>
            <a:endParaRPr lang="en-US" altLang="zh-CN">
              <a:solidFill>
                <a:srgbClr val="FF0000"/>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1383665"/>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response</a:t>
            </a:r>
            <a:endPar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endPar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11</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11" name="文本框 10"/>
          <p:cNvSpPr txBox="1"/>
          <p:nvPr/>
        </p:nvSpPr>
        <p:spPr>
          <a:xfrm>
            <a:off x="640715" y="853440"/>
            <a:ext cx="11017885" cy="5077460"/>
          </a:xfrm>
          <a:prstGeom prst="rect">
            <a:avLst/>
          </a:prstGeom>
          <a:noFill/>
        </p:spPr>
        <p:txBody>
          <a:bodyPr wrap="square" rtlCol="0">
            <a:spAutoFit/>
          </a:bodyPr>
          <a:p>
            <a:r>
              <a:rPr lang="en-US" altLang="zh-CN">
                <a:solidFill>
                  <a:srgbClr val="FF0000"/>
                </a:solidFill>
              </a:rPr>
              <a:t>This study addresses these gaps by proposing a unified framework to dissect the interplay between model architecture, prompt engineering, and task semantics in ICL performance. We introduce three key innovations: (1) a systematic evaluation of task-adaptive prompting strategies across model scales, (2) an analysis of robustness to distributional shifts through novel perturbation benchmarks, and (3) a resource-efficient training protocol that enhances smaller models’ ICL capabilities without sacrificing accuracy. By bridging theoretical insights with actionable design principles, our work advances the development of adaptable, efficient ICL systems while providing a foundation for future research in low-resource and high-stakes applications.</a:t>
            </a:r>
            <a:endParaRPr lang="en-US" altLang="zh-CN">
              <a:solidFill>
                <a:srgbClr val="FF0000"/>
              </a:solidFill>
            </a:endParaRPr>
          </a:p>
          <a:p>
            <a:endParaRPr lang="en-US" altLang="zh-CN"/>
          </a:p>
          <a:p>
            <a:r>
              <a:rPr lang="en-US" altLang="zh-CN"/>
              <a:t>---</a:t>
            </a:r>
            <a:endParaRPr lang="en-US" altLang="zh-CN"/>
          </a:p>
          <a:p>
            <a:r>
              <a:rPr lang="en-US" altLang="zh-CN"/>
              <a:t>**Word count**: 298</a:t>
            </a:r>
            <a:endParaRPr lang="en-US" altLang="zh-CN"/>
          </a:p>
          <a:p>
            <a:r>
              <a:rPr lang="en-US" altLang="zh-CN"/>
              <a:t>**Key strengths**:</a:t>
            </a:r>
            <a:endParaRPr lang="en-US" altLang="zh-CN"/>
          </a:p>
          <a:p>
            <a:r>
              <a:rPr lang="en-US" altLang="zh-CN"/>
              <a:t>1. Establishes context by linking ICL to broader ML advancements.</a:t>
            </a:r>
            <a:endParaRPr lang="en-US" altLang="zh-CN"/>
          </a:p>
          <a:p>
            <a:r>
              <a:rPr lang="en-US" altLang="zh-CN"/>
              <a:t>2. Clearly identifies underexplored gaps (robustness, scalability, small-model potential).</a:t>
            </a:r>
            <a:endParaRPr lang="en-US" altLang="zh-CN"/>
          </a:p>
          <a:p>
            <a:r>
              <a:rPr lang="en-US" altLang="zh-CN"/>
              <a:t>3. Contributions are specific, measurable, and address stated challenges.</a:t>
            </a:r>
            <a:endParaRPr lang="en-US" altLang="zh-CN"/>
          </a:p>
          <a:p>
            <a:r>
              <a:rPr lang="en-US" altLang="zh-CN"/>
              <a:t>**Suggested refinement**: Consider adding a brief example of real-world impact (e.g., healthcare or education) to heighten engagement in the opening paragraph.</a:t>
            </a:r>
            <a:endParaRPr lang="en-US" altLang="zh-CN"/>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953135"/>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prompt</a:t>
            </a:r>
            <a:endPar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12</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6185535"/>
          </a:xfrm>
          <a:prstGeom prst="rect">
            <a:avLst/>
          </a:prstGeom>
          <a:noFill/>
        </p:spPr>
        <p:txBody>
          <a:bodyPr wrap="square" rtlCol="0">
            <a:spAutoFit/>
          </a:bodyPr>
          <a:p>
            <a:r>
              <a:rPr lang="en-US" altLang="zh-CN"/>
              <a:t>    user_prompt ='''</a:t>
            </a:r>
            <a:endParaRPr lang="en-US" altLang="zh-CN"/>
          </a:p>
          <a:p>
            <a:r>
              <a:rPr lang="en-US" altLang="zh-CN"/>
              <a:t>        The following is a paragraph from an academic paper. Refinish writing to conform to academic style</a:t>
            </a:r>
            <a:r>
              <a:rPr lang="zh-CN" altLang="en-US"/>
              <a:t>，</a:t>
            </a:r>
            <a:r>
              <a:rPr lang="en-US" altLang="zh-CN"/>
              <a:t>improve spelling, grammar, clarity, conciseness and overall readability. If necessary, rewrite the entire sentence. In addition,list all modifications in the Markdown table and explain the reasons for doing so.               </a:t>
            </a:r>
            <a:endParaRPr lang="en-US" altLang="zh-CN"/>
          </a:p>
          <a:p>
            <a:r>
              <a:rPr lang="en-US" altLang="zh-CN"/>
              <a:t>        Paragraph </a:t>
            </a:r>
            <a:r>
              <a:rPr lang="zh-CN" altLang="en-US"/>
              <a:t>：</a:t>
            </a:r>
            <a:r>
              <a:rPr lang="en-US" altLang="zh-CN">
                <a:solidFill>
                  <a:srgbClr val="FF0000"/>
                </a:solidFill>
              </a:rPr>
              <a:t>Large language models (LLMs) employ in-context learning (ICL) in downstream tasks. By default, ICL selects demonstrations from a labeled example set to perform few-shot learning. Unfortunately, labeled examples may not always be available, and our study reveals a counterintuitive finding that labeled demonstrations sometimes result in suboptimal ICL performance. Therefore, we unlock an unexplored paradigm {\em unsupervised in-context learning}: amplify ICL using demonstrations selected from unlabeled examples with principally assigned inspiring labels. We mathematically reveal the key challenge that the demonstration construction complexity of unsupervised ICL is exponential times as much as traditional ICL. We propose a principled unsupervised ICL framework with heuristic pruning and importance sampling that decreases the complexity to a practically applicable level and verify its effectiveness in ICL with intensive experiments and analysis. </a:t>
            </a:r>
            <a:endParaRPr lang="en-US" altLang="zh-CN"/>
          </a:p>
          <a:p>
            <a:r>
              <a:rPr lang="en-US" altLang="zh-CN"/>
              <a:t>    ''' </a:t>
            </a:r>
            <a:endParaRPr lang="en-US" altLang="zh-CN"/>
          </a:p>
          <a:p>
            <a:r>
              <a:rPr lang="en-US" altLang="zh-CN"/>
              <a:t>    system_prompt = '''</a:t>
            </a:r>
            <a:endParaRPr lang="en-US" altLang="zh-CN"/>
          </a:p>
          <a:p>
            <a:r>
              <a:rPr lang="en-US" altLang="zh-CN"/>
              <a:t>        Act as an experienced academic writing expert specializing in </a:t>
            </a:r>
            <a:r>
              <a:rPr lang="en-US" altLang="zh-CN">
                <a:solidFill>
                  <a:srgbClr val="FF0000"/>
                </a:solidFill>
              </a:rPr>
              <a:t>in-context learning</a:t>
            </a:r>
            <a:r>
              <a:rPr lang="en-US" altLang="zh-CN"/>
              <a:t>. Review my research paper draft, focusing on improving the logical flow, strengthening arguments, and refining language for publication quality. Highlight areas needing clarification or further development, and suggest specific improvements.</a:t>
            </a:r>
            <a:endParaRPr lang="en-US" altLang="zh-CN"/>
          </a:p>
          <a:p>
            <a:r>
              <a:rPr lang="en-US" altLang="zh-CN"/>
              <a:t>    '''</a:t>
            </a:r>
            <a:endParaRPr lang="en-US" altLang="zh-CN"/>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response</a:t>
            </a:r>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13</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5077460"/>
          </a:xfrm>
          <a:prstGeom prst="rect">
            <a:avLst/>
          </a:prstGeom>
          <a:noFill/>
        </p:spPr>
        <p:txBody>
          <a:bodyPr wrap="square" rtlCol="0">
            <a:spAutoFit/>
          </a:bodyPr>
          <a:p>
            <a:r>
              <a:rPr lang="en-US" altLang="zh-CN"/>
              <a:t>Response: Here’s the refined paragraph with academic improvements, followed by a table summarizing the changes and their rationale:</a:t>
            </a:r>
            <a:endParaRPr lang="en-US" altLang="zh-CN"/>
          </a:p>
          <a:p>
            <a:endParaRPr lang="en-US" altLang="zh-CN"/>
          </a:p>
          <a:p>
            <a:r>
              <a:rPr lang="en-US" altLang="zh-CN"/>
              <a:t>---</a:t>
            </a:r>
            <a:endParaRPr lang="en-US" altLang="zh-CN"/>
          </a:p>
          <a:p>
            <a:endParaRPr lang="en-US" altLang="zh-CN"/>
          </a:p>
          <a:p>
            <a:r>
              <a:rPr lang="en-US" altLang="zh-CN"/>
              <a:t>**Revised Paragraph**</a:t>
            </a:r>
            <a:endParaRPr lang="en-US" altLang="zh-CN"/>
          </a:p>
          <a:p>
            <a:r>
              <a:rPr lang="en-US" altLang="zh-CN">
                <a:solidFill>
                  <a:srgbClr val="FF0000"/>
                </a:solidFill>
              </a:rPr>
              <a:t>Large language models (LLMs) utilize in-context learning (ICL) to adapt to downstream tasks. Conventionally, ICL relies on selecting demonstrations from a labeled example pool to achieve few-shot learning. However, labeled examples are not always available, and our study demonstrates a counterintuitive phenomenon: labeled demonstrations can lead to suboptimal ICL performance. To address this, we introduce *unsupervised in-context learning*, a novel paradigm that enhances ICL by selecting demonstrations from unlabeled examples with strategically assigned pseudo-labels. We mathematically formalize the core challenge of unsupervised ICL, showing that its demonstration construction complexity grows exponentially compared to traditional ICL. To mitigate this, we propose a framework incorporating heuristic pruning and importance sampling, which reduces this complexity to a tractable level. We validate its efficacy through comprehensive experiments and analysis.</a:t>
            </a:r>
            <a:endParaRPr lang="en-US" altLang="zh-CN">
              <a:solidFill>
                <a:srgbClr val="FF0000"/>
              </a:solidFill>
            </a:endParaRPr>
          </a:p>
          <a:p>
            <a:endParaRPr lang="en-US" altLang="zh-CN"/>
          </a:p>
          <a:p>
            <a:endParaRPr lang="en-US" altLang="zh-CN"/>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response</a:t>
            </a:r>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14</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5077460"/>
          </a:xfrm>
          <a:prstGeom prst="rect">
            <a:avLst/>
          </a:prstGeom>
          <a:noFill/>
        </p:spPr>
        <p:txBody>
          <a:bodyPr wrap="square" rtlCol="0">
            <a:spAutoFit/>
          </a:bodyPr>
          <a:p>
            <a:r>
              <a:rPr lang="en-US" altLang="zh-CN"/>
              <a:t>---</a:t>
            </a:r>
            <a:endParaRPr lang="en-US" altLang="zh-CN"/>
          </a:p>
          <a:p>
            <a:r>
              <a:rPr lang="en-US" altLang="zh-CN"/>
              <a:t>### **Modifications Table**</a:t>
            </a:r>
            <a:endParaRPr lang="en-US" altLang="zh-CN"/>
          </a:p>
          <a:p>
            <a:r>
              <a:rPr lang="en-US" altLang="zh-CN"/>
              <a:t>| Original Text | Revised Text | Reason |</a:t>
            </a:r>
            <a:endParaRPr lang="en-US" altLang="zh-CN"/>
          </a:p>
          <a:p>
            <a:r>
              <a:rPr lang="en-US" altLang="zh-CN"/>
              <a:t>|---------------|--------------|--------|</a:t>
            </a:r>
            <a:endParaRPr lang="en-US" altLang="zh-CN"/>
          </a:p>
          <a:p>
            <a:r>
              <a:rPr lang="en-US" altLang="zh-CN"/>
              <a:t>| "employ in-context learning (ICL) in downstream tasks" | "utilize in-context learning (ICL) to adapt to downstream tasks" | Improved verb choice ("utilize" over "employ") and clarity in purpose ("to adapt to"). |</a:t>
            </a:r>
            <a:endParaRPr lang="en-US" altLang="zh-CN"/>
          </a:p>
          <a:p>
            <a:r>
              <a:rPr lang="en-US" altLang="zh-CN"/>
              <a:t>| "labeled example set" | "labeled example pool" | "Pool" is a more standard term in ML contexts. |</a:t>
            </a:r>
            <a:endParaRPr lang="en-US" altLang="zh-CN"/>
          </a:p>
          <a:p>
            <a:r>
              <a:rPr lang="en-US" altLang="zh-CN"/>
              <a:t>| "labeled examples may not always be available" | "labeled examples are not always available" | Conciseness and directness. |</a:t>
            </a:r>
            <a:endParaRPr lang="en-US" altLang="zh-CN"/>
          </a:p>
          <a:p>
            <a:r>
              <a:rPr lang="en-US" altLang="zh-CN"/>
              <a:t>| "our study reveals a counterintuitive finding" | "our study demonstrates a counterintuitive phenomenon" | "Demonstrates" is stronger; "phenomenon" avoids redundancy with "finding." |</a:t>
            </a:r>
            <a:endParaRPr lang="en-US" altLang="zh-CN"/>
          </a:p>
          <a:p>
            <a:r>
              <a:rPr lang="en-US" altLang="zh-CN"/>
              <a:t>| "unlock an unexplored paradigm {\em unsupervised in-context learning}: amplify ICL..." | "introduce *unsupervised in-context learning*, a novel paradigm that enhances ICL..." | "Unlock" is informal; "introduce" aligns with academic tone. Split run-on sentence for readability. |</a:t>
            </a:r>
            <a:endParaRPr lang="en-US" altLang="zh-CN"/>
          </a:p>
          <a:p>
            <a:r>
              <a:rPr lang="en-US" altLang="zh-CN"/>
              <a:t>| "with principally assigned inspiring labels" | "with strategically assigned pseudo-labels" | "Pseudo-labels" is standard terminology; "strategically" clarifies intent. |</a:t>
            </a:r>
            <a:endParaRPr lang="en-US" altLang="zh-CN"/>
          </a:p>
          <a:p>
            <a:endParaRPr lang="en-US" altLang="zh-CN"/>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response</a:t>
            </a:r>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15</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5631180"/>
          </a:xfrm>
          <a:prstGeom prst="rect">
            <a:avLst/>
          </a:prstGeom>
          <a:noFill/>
        </p:spPr>
        <p:txBody>
          <a:bodyPr wrap="square" rtlCol="0">
            <a:spAutoFit/>
          </a:bodyPr>
          <a:p>
            <a:r>
              <a:rPr lang="en-US" altLang="zh-CN"/>
              <a:t>| "mathematically reveal the key challenge that the demonstration construction complexity... exponential times as much as traditional ICL" | "mathematically formalize the core challenge... grows exponentially compared to traditional ICL" | "Formalize" is precise; "grows exponentially compared to" is clearer and more concise. |</a:t>
            </a:r>
            <a:endParaRPr lang="en-US" altLang="zh-CN"/>
          </a:p>
          <a:p>
            <a:r>
              <a:rPr lang="en-US" altLang="zh-CN"/>
              <a:t>| "propose a principled unsupervised ICL framework with heuristic pruning... verify its effectiveness in ICL with intensive experiments" | "propose a framework incorporating heuristic pruning... validate its efficacy through comprehensive experiments" | Avoid redundancy ("principled"); "validate" and "comprehensive" strengthen academic rigor. |</a:t>
            </a:r>
            <a:endParaRPr lang="en-US" altLang="zh-CN"/>
          </a:p>
          <a:p>
            <a:r>
              <a:rPr lang="en-US" altLang="zh-CN"/>
              <a:t>---</a:t>
            </a:r>
            <a:endParaRPr lang="en-US" altLang="zh-CN"/>
          </a:p>
          <a:p>
            <a:r>
              <a:rPr lang="en-US" altLang="zh-CN"/>
              <a:t>### **Key Improvements**</a:t>
            </a:r>
            <a:endParaRPr lang="en-US" altLang="zh-CN"/>
          </a:p>
          <a:p>
            <a:r>
              <a:rPr lang="en-US" altLang="zh-CN"/>
              <a:t>1. **Clarity &amp; Precision**: Replaced vague terms (e.g., "unlock," "inspiring labels") with domain-specific language (e.g., "pseudo-labels," "formalize").</a:t>
            </a:r>
            <a:endParaRPr lang="en-US" altLang="zh-CN"/>
          </a:p>
          <a:p>
            <a:r>
              <a:rPr lang="en-US" altLang="zh-CN"/>
              <a:t>2. **Conciseness**: Removed redundant phrases (e.g., "counterintuitive finding" </a:t>
            </a:r>
            <a:r>
              <a:rPr lang="en-US" altLang="en-US"/>
              <a:t>→</a:t>
            </a:r>
            <a:r>
              <a:rPr lang="en-US" altLang="zh-CN"/>
              <a:t> "counterintuitive phenomenon").</a:t>
            </a:r>
            <a:endParaRPr lang="en-US" altLang="zh-CN"/>
          </a:p>
          <a:p>
            <a:r>
              <a:rPr lang="en-US" altLang="zh-CN"/>
              <a:t>3. **Flow**: Split overly long sentences and improved transitions (e.g., "To address this...").</a:t>
            </a:r>
            <a:endParaRPr lang="en-US" altLang="zh-CN"/>
          </a:p>
          <a:p>
            <a:r>
              <a:rPr lang="en-US" altLang="zh-CN"/>
              <a:t>4. **Academic Tone**: Used stronger verbs ("demonstrates," "validate") and standardized terminology ("example pool," "pseudo-labels").</a:t>
            </a:r>
            <a:endParaRPr lang="en-US" altLang="zh-CN"/>
          </a:p>
          <a:p>
            <a:r>
              <a:rPr lang="en-US" altLang="zh-CN"/>
              <a:t>5. **Mathematical Rigor**: "Exponentially higher complexity" replaced ambiguous phrasing ("exponential times as much as").</a:t>
            </a:r>
            <a:endParaRPr lang="en-US" altLang="zh-CN"/>
          </a:p>
          <a:p>
            <a:r>
              <a:rPr lang="en-US" altLang="zh-CN"/>
              <a:t>Let me know if you need further refinements!</a:t>
            </a:r>
            <a:endParaRPr lang="en-US" altLang="zh-CN"/>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17000" b="-17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12561866" y="-185945"/>
            <a:ext cx="12192000" cy="6858000"/>
            <a:chOff x="-9441874" y="-1384720"/>
            <a:chExt cx="12192000" cy="6858000"/>
          </a:xfrm>
        </p:grpSpPr>
        <p:pic>
          <p:nvPicPr>
            <p:cNvPr id="1026" name="Picture 2" descr="http://pic.97uimg.com/back_pic/00/01/88/75/dab74c05ca1b40a8122bedf0e8ad055b.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44420"/>
            <a:stretch>
              <a:fillRect/>
            </a:stretch>
          </p:blipFill>
          <p:spPr bwMode="auto">
            <a:xfrm>
              <a:off x="-9441599" y="-1384719"/>
              <a:ext cx="1219145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9441874" y="-1384720"/>
              <a:ext cx="12192000"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p:cNvSpPr/>
          <p:nvPr/>
        </p:nvSpPr>
        <p:spPr>
          <a:xfrm>
            <a:off x="3252652" y="2173931"/>
            <a:ext cx="8939348" cy="2138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782210" y="2938825"/>
            <a:ext cx="5626628" cy="829945"/>
          </a:xfrm>
          <a:prstGeom prst="rect">
            <a:avLst/>
          </a:prstGeom>
          <a:noFill/>
        </p:spPr>
        <p:txBody>
          <a:bodyPr wrap="square" rtlCol="0">
            <a:spAutoFit/>
          </a:bodyPr>
          <a:lstStyle/>
          <a:p>
            <a:pPr algn="just"/>
            <a:r>
              <a:rPr lang="zh-CN" altLang="en-US" sz="4800" b="1" spc="300" dirty="0">
                <a:solidFill>
                  <a:schemeClr val="bg1"/>
                </a:solidFill>
              </a:rPr>
              <a:t>谢谢</a:t>
            </a:r>
            <a:endParaRPr lang="zh-CN" altLang="en-US" sz="4800" b="1" spc="300" dirty="0">
              <a:solidFill>
                <a:schemeClr val="bg1"/>
              </a:solidFill>
            </a:endParaRPr>
          </a:p>
        </p:txBody>
      </p:sp>
      <p:sp>
        <p:nvSpPr>
          <p:cNvPr id="11" name="文本框 10"/>
          <p:cNvSpPr txBox="1"/>
          <p:nvPr/>
        </p:nvSpPr>
        <p:spPr>
          <a:xfrm>
            <a:off x="6050915" y="4338955"/>
            <a:ext cx="2035810" cy="368300"/>
          </a:xfrm>
          <a:prstGeom prst="rect">
            <a:avLst/>
          </a:prstGeom>
          <a:noFill/>
        </p:spPr>
        <p:txBody>
          <a:bodyPr wrap="square" rtlCol="0">
            <a:spAutoFit/>
          </a:bodyPr>
          <a:lstStyle/>
          <a:p>
            <a:r>
              <a:rPr lang="zh-CN" altLang="en-US" b="1" dirty="0">
                <a:solidFill>
                  <a:schemeClr val="bg1"/>
                </a:solidFill>
              </a:rPr>
              <a:t>答辩人</a:t>
            </a:r>
            <a:endParaRPr lang="zh-CN" altLang="en-US" b="1" dirty="0">
              <a:solidFill>
                <a:schemeClr val="bg1"/>
              </a:solidFill>
            </a:endParaRPr>
          </a:p>
        </p:txBody>
      </p:sp>
      <p:sp>
        <p:nvSpPr>
          <p:cNvPr id="12" name="文本框 11"/>
          <p:cNvSpPr txBox="1"/>
          <p:nvPr/>
        </p:nvSpPr>
        <p:spPr>
          <a:xfrm>
            <a:off x="7916763" y="4312179"/>
            <a:ext cx="2016792" cy="368300"/>
          </a:xfrm>
          <a:prstGeom prst="rect">
            <a:avLst/>
          </a:prstGeom>
          <a:noFill/>
        </p:spPr>
        <p:txBody>
          <a:bodyPr wrap="square" rtlCol="0">
            <a:spAutoFit/>
          </a:bodyPr>
          <a:lstStyle/>
          <a:p>
            <a:r>
              <a:rPr lang="zh-CN" altLang="en-US" b="1">
                <a:solidFill>
                  <a:schemeClr val="bg1"/>
                </a:solidFill>
              </a:rPr>
              <a:t>导师：</a:t>
            </a:r>
            <a:endParaRPr b="1" dirty="0">
              <a:solidFill>
                <a:schemeClr val="bg1"/>
              </a:solidFill>
            </a:endParaRPr>
          </a:p>
        </p:txBody>
      </p:sp>
      <p:pic>
        <p:nvPicPr>
          <p:cNvPr id="19" name="Jewel - Simple Gifts">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cstate="print"/>
          <a:stretch>
            <a:fillRect/>
          </a:stretch>
        </p:blipFill>
        <p:spPr>
          <a:xfrm>
            <a:off x="0" y="-1211826"/>
            <a:ext cx="609600" cy="609600"/>
          </a:xfrm>
          <a:prstGeom prst="rect">
            <a:avLst/>
          </a:prstGeom>
        </p:spPr>
      </p:pic>
      <p:pic>
        <p:nvPicPr>
          <p:cNvPr id="6" name="图片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09451" y="2662728"/>
            <a:ext cx="1399822" cy="1399822"/>
          </a:xfrm>
          <a:prstGeom prst="rect">
            <a:avLst/>
          </a:prstGeom>
        </p:spPr>
      </p:pic>
    </p:spTree>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9"/>
                                        </p:tgtEl>
                                      </p:cBhvr>
                                    </p:cmd>
                                  </p:childTnLst>
                                </p:cTn>
                              </p:par>
                              <p:par>
                                <p:cTn id="7" presetID="22" presetClass="entr" presetSubtype="8"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wipe(left)">
                                      <p:cBhvr>
                                        <p:cTn id="9" dur="500"/>
                                        <p:tgtEl>
                                          <p:spTgt spid="4"/>
                                        </p:tgtEl>
                                      </p:cBhvr>
                                    </p:animEffect>
                                  </p:childTnLst>
                                </p:cTn>
                              </p:par>
                              <p:par>
                                <p:cTn id="10" presetID="12" presetClass="entr" presetSubtype="1" fill="hold" grpId="0" nodeType="withEffect">
                                  <p:stCondLst>
                                    <p:cond delay="110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down)">
                                      <p:cBhvr>
                                        <p:cTn id="13" dur="500"/>
                                        <p:tgtEl>
                                          <p:spTgt spid="5"/>
                                        </p:tgtEl>
                                      </p:cBhvr>
                                    </p:animEffect>
                                  </p:childTnLst>
                                </p:cTn>
                              </p:par>
                              <p:par>
                                <p:cTn id="14" presetID="22" presetClass="entr" presetSubtype="1" fill="hold" grpId="0" nodeType="withEffect">
                                  <p:stCondLst>
                                    <p:cond delay="1500"/>
                                  </p:stCondLst>
                                  <p:childTnLst>
                                    <p:set>
                                      <p:cBhvr>
                                        <p:cTn id="15" dur="1" fill="hold">
                                          <p:stCondLst>
                                            <p:cond delay="0"/>
                                          </p:stCondLst>
                                        </p:cTn>
                                        <p:tgtEl>
                                          <p:spTgt spid="11"/>
                                        </p:tgtEl>
                                        <p:attrNameLst>
                                          <p:attrName>style.visibility</p:attrName>
                                        </p:attrNameLst>
                                      </p:cBhvr>
                                      <p:to>
                                        <p:strVal val="visible"/>
                                      </p:to>
                                    </p:set>
                                    <p:animEffect transition="in" filter="wipe(up)">
                                      <p:cBhvr>
                                        <p:cTn id="16" dur="500"/>
                                        <p:tgtEl>
                                          <p:spTgt spid="11"/>
                                        </p:tgtEl>
                                      </p:cBhvr>
                                    </p:animEffect>
                                  </p:childTnLst>
                                </p:cTn>
                              </p:par>
                              <p:par>
                                <p:cTn id="17" presetID="22" presetClass="entr" presetSubtype="1" fill="hold" grpId="0" nodeType="withEffect">
                                  <p:stCondLst>
                                    <p:cond delay="180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0" repeatCount="indefinite" fill="hold" display="0">
                  <p:stCondLst>
                    <p:cond delay="indefinite"/>
                  </p:stCondLst>
                  <p:endCondLst>
                    <p:cond evt="onStopAudio" delay="0">
                      <p:tgtEl>
                        <p:sldTgt/>
                      </p:tgtEl>
                    </p:cond>
                  </p:endCondLst>
                </p:cTn>
                <p:tgtEl>
                  <p:spTgt spid="19"/>
                </p:tgtEl>
              </p:cMediaNode>
            </p:audio>
          </p:childTnLst>
        </p:cTn>
      </p:par>
    </p:tnLst>
    <p:bldLst>
      <p:bldP spid="4" grpId="0" animBg="1"/>
      <p:bldP spid="5" grpId="0"/>
      <p:bldP spid="11"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zh-CN" altLang="en-US" sz="2800" b="1">
                <a:latin typeface="微软雅黑" panose="020B0503020204020204" charset="-122"/>
                <a:ea typeface="微软雅黑" panose="020B0503020204020204" charset="-122"/>
                <a:sym typeface="+mn-ea"/>
              </a:rPr>
              <a:t>阿里云百练</a:t>
            </a:r>
            <a:endParaRPr lang="zh-CN" altLang="en-US" sz="2800" b="1" spc="300" dirty="0">
              <a:solidFill>
                <a:schemeClr val="tx1">
                  <a:lumMod val="75000"/>
                  <a:lumOff val="25000"/>
                </a:schemeClr>
              </a:solidFill>
              <a:latin typeface="微软雅黑" panose="020B0503020204020204" charset="-122"/>
              <a:ea typeface="微软雅黑" panose="020B0503020204020204" charset="-122"/>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995045" y="955675"/>
            <a:ext cx="8659495" cy="368300"/>
          </a:xfrm>
          <a:prstGeom prst="rect">
            <a:avLst/>
          </a:prstGeom>
          <a:noFill/>
        </p:spPr>
        <p:txBody>
          <a:bodyPr wrap="square" rtlCol="0">
            <a:spAutoFit/>
          </a:bodyPr>
          <a:p>
            <a:r>
              <a:rPr lang="en-US" altLang="zh-CN"/>
              <a:t>https://bailian.console.aliyun.com/?tab=home#/home</a:t>
            </a:r>
            <a:endParaRPr lang="zh-CN" altLang="en-US"/>
          </a:p>
        </p:txBody>
      </p:sp>
      <p:pic>
        <p:nvPicPr>
          <p:cNvPr id="11" name="图片 10"/>
          <p:cNvPicPr>
            <a:picLocks noChangeAspect="1"/>
          </p:cNvPicPr>
          <p:nvPr/>
        </p:nvPicPr>
        <p:blipFill>
          <a:blip r:embed="rId1"/>
          <a:stretch>
            <a:fillRect/>
          </a:stretch>
        </p:blipFill>
        <p:spPr>
          <a:xfrm>
            <a:off x="535305" y="1323975"/>
            <a:ext cx="11000740" cy="503745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zh-CN" altLang="en-US" sz="2800" b="1">
                <a:latin typeface="微软雅黑" panose="020B0503020204020204" charset="-122"/>
                <a:ea typeface="微软雅黑" panose="020B0503020204020204" charset="-122"/>
                <a:sym typeface="+mn-ea"/>
              </a:rPr>
              <a:t>阿里云百练</a:t>
            </a:r>
            <a:endParaRPr lang="zh-CN" altLang="en-US" sz="2800" b="1" spc="300" dirty="0">
              <a:solidFill>
                <a:schemeClr val="tx1">
                  <a:lumMod val="75000"/>
                  <a:lumOff val="25000"/>
                </a:schemeClr>
              </a:solidFill>
              <a:latin typeface="微软雅黑" panose="020B0503020204020204" charset="-122"/>
              <a:ea typeface="微软雅黑" panose="020B0503020204020204" charset="-122"/>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pic>
        <p:nvPicPr>
          <p:cNvPr id="10" name="图片 9"/>
          <p:cNvPicPr>
            <a:picLocks noChangeAspect="1"/>
          </p:cNvPicPr>
          <p:nvPr/>
        </p:nvPicPr>
        <p:blipFill>
          <a:blip r:embed="rId1"/>
          <a:stretch>
            <a:fillRect/>
          </a:stretch>
        </p:blipFill>
        <p:spPr>
          <a:xfrm>
            <a:off x="514350" y="1311910"/>
            <a:ext cx="11163300" cy="513969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a:latin typeface="微软雅黑" panose="020B0503020204020204" charset="-122"/>
                <a:ea typeface="微软雅黑" panose="020B0503020204020204" charset="-122"/>
                <a:sym typeface="+mn-ea"/>
              </a:rPr>
              <a:t>API</a:t>
            </a:r>
            <a:r>
              <a:rPr lang="zh-CN" altLang="en-US" sz="2800" b="1">
                <a:latin typeface="微软雅黑" panose="020B0503020204020204" charset="-122"/>
                <a:ea typeface="微软雅黑" panose="020B0503020204020204" charset="-122"/>
                <a:sym typeface="+mn-ea"/>
              </a:rPr>
              <a:t>调用</a:t>
            </a:r>
            <a:endParaRPr lang="zh-CN" altLang="en-US" sz="2800" b="1" spc="300" dirty="0">
              <a:solidFill>
                <a:schemeClr val="tx1">
                  <a:lumMod val="75000"/>
                  <a:lumOff val="25000"/>
                </a:schemeClr>
              </a:solidFill>
              <a:latin typeface="微软雅黑" panose="020B0503020204020204" charset="-122"/>
              <a:ea typeface="微软雅黑" panose="020B0503020204020204" charset="-122"/>
              <a:cs typeface="Arial" panose="020B0604020202020204" pitchFamily="34" charset="0"/>
              <a:sym typeface="+mn-ea"/>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3</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pic>
        <p:nvPicPr>
          <p:cNvPr id="9" name="图片 8"/>
          <p:cNvPicPr>
            <a:picLocks noChangeAspect="1"/>
          </p:cNvPicPr>
          <p:nvPr/>
        </p:nvPicPr>
        <p:blipFill>
          <a:blip r:embed="rId1"/>
          <a:stretch>
            <a:fillRect/>
          </a:stretch>
        </p:blipFill>
        <p:spPr>
          <a:xfrm>
            <a:off x="1238885" y="725805"/>
            <a:ext cx="9783445" cy="576389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953135"/>
          </a:xfrm>
          <a:prstGeom prst="rect">
            <a:avLst/>
          </a:prstGeom>
          <a:noFill/>
        </p:spPr>
        <p:txBody>
          <a:bodyPr wrap="square" rtlCol="0">
            <a:spAutoFit/>
          </a:bodyPr>
          <a:lstStyle/>
          <a:p>
            <a:r>
              <a:rPr lang="en-US"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system_prompt user_prompt</a:t>
            </a:r>
            <a:endParaRPr lang="en-US"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4</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pic>
        <p:nvPicPr>
          <p:cNvPr id="11" name="图片 10"/>
          <p:cNvPicPr>
            <a:picLocks noChangeAspect="1"/>
          </p:cNvPicPr>
          <p:nvPr/>
        </p:nvPicPr>
        <p:blipFill>
          <a:blip r:embed="rId1"/>
          <a:stretch>
            <a:fillRect/>
          </a:stretch>
        </p:blipFill>
        <p:spPr>
          <a:xfrm>
            <a:off x="1108710" y="1710690"/>
            <a:ext cx="9974580" cy="343662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API</a:t>
            </a:r>
            <a:r>
              <a:rPr lang="zh-CN" altLang="en-US"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调用</a:t>
            </a:r>
            <a:endParaRPr lang="zh-CN" altLang="en-US"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5</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pic>
        <p:nvPicPr>
          <p:cNvPr id="10" name="图片 9"/>
          <p:cNvPicPr>
            <a:picLocks noChangeAspect="1"/>
          </p:cNvPicPr>
          <p:nvPr/>
        </p:nvPicPr>
        <p:blipFill>
          <a:blip r:embed="rId1"/>
          <a:stretch>
            <a:fillRect/>
          </a:stretch>
        </p:blipFill>
        <p:spPr>
          <a:xfrm>
            <a:off x="777875" y="741680"/>
            <a:ext cx="10515600" cy="545274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prompt</a:t>
            </a:r>
            <a:endPar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7</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3415030"/>
          </a:xfrm>
          <a:prstGeom prst="rect">
            <a:avLst/>
          </a:prstGeom>
          <a:noFill/>
        </p:spPr>
        <p:txBody>
          <a:bodyPr wrap="square" rtlCol="0">
            <a:spAutoFit/>
          </a:bodyPr>
          <a:p>
            <a:r>
              <a:rPr lang="en-US" altLang="zh-CN"/>
              <a:t>    user_prompt ='''</a:t>
            </a:r>
            <a:endParaRPr lang="en-US" altLang="zh-CN"/>
          </a:p>
          <a:p>
            <a:r>
              <a:rPr lang="en-US" altLang="zh-CN"/>
              <a:t>        Generate a title for my paper on </a:t>
            </a:r>
            <a:r>
              <a:rPr lang="en-US" altLang="zh-CN">
                <a:solidFill>
                  <a:srgbClr val="FF0000"/>
                </a:solidFill>
              </a:rPr>
              <a:t>Unsupervised In-Context Learning: Navigating from Intractable Complexity to Practical Applications</a:t>
            </a:r>
            <a:r>
              <a:rPr lang="en-US" altLang="zh-CN"/>
              <a:t>. The title should be no more than 15 words, use precise academic terms to summarize the research content, and be engaging enough to reflect the core findings and attract academic interest.</a:t>
            </a:r>
            <a:endParaRPr lang="en-US" altLang="zh-CN"/>
          </a:p>
          <a:p>
            <a:r>
              <a:rPr lang="en-US" altLang="zh-CN"/>
              <a:t>    ''' </a:t>
            </a:r>
            <a:endParaRPr lang="en-US" altLang="zh-CN"/>
          </a:p>
          <a:p>
            <a:r>
              <a:rPr lang="en-US" altLang="zh-CN"/>
              <a:t>    system_prompt = '''</a:t>
            </a:r>
            <a:endParaRPr lang="en-US" altLang="zh-CN"/>
          </a:p>
          <a:p>
            <a:r>
              <a:rPr lang="en-US" altLang="zh-CN"/>
              <a:t>        Act as an experienced academic writing expert specializing in </a:t>
            </a:r>
            <a:r>
              <a:rPr lang="en-US" altLang="zh-CN">
                <a:solidFill>
                  <a:srgbClr val="FF0000"/>
                </a:solidFill>
              </a:rPr>
              <a:t>in-context learning</a:t>
            </a:r>
            <a:r>
              <a:rPr lang="en-US" altLang="zh-CN"/>
              <a:t>. Review my research paper draft, focusing on improving the logical flow, strengthening arguments, and refining language for publication quality. Highlight areas needing clarification or further development, and suggest specific improvements.</a:t>
            </a:r>
            <a:endParaRPr lang="en-US" altLang="zh-CN"/>
          </a:p>
          <a:p>
            <a:r>
              <a:rPr lang="en-US" altLang="zh-CN"/>
              <a:t>    '''</a:t>
            </a:r>
            <a:endParaRPr lang="en-US" altLang="zh-CN"/>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response</a:t>
            </a:r>
            <a:endPar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8</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5631180"/>
          </a:xfrm>
          <a:prstGeom prst="rect">
            <a:avLst/>
          </a:prstGeom>
          <a:noFill/>
        </p:spPr>
        <p:txBody>
          <a:bodyPr wrap="square" rtlCol="0">
            <a:spAutoFit/>
          </a:bodyPr>
          <a:p>
            <a:r>
              <a:rPr lang="en-US" altLang="zh-CN"/>
              <a:t>Response: **Title:**</a:t>
            </a:r>
            <a:endParaRPr lang="en-US" altLang="zh-CN"/>
          </a:p>
          <a:p>
            <a:r>
              <a:rPr lang="en-US" altLang="zh-CN"/>
              <a:t>*"</a:t>
            </a:r>
            <a:r>
              <a:rPr lang="en-US" altLang="zh-CN">
                <a:solidFill>
                  <a:srgbClr val="FF0000"/>
                </a:solidFill>
              </a:rPr>
              <a:t>Unsupervised In-Context Learning: Bridging Computational Intractability to Real-World Applications via Adaptive Model Paradigms</a:t>
            </a:r>
            <a:r>
              <a:rPr lang="en-US" altLang="zh-CN"/>
              <a:t>"*</a:t>
            </a:r>
            <a:endParaRPr lang="en-US" altLang="zh-CN"/>
          </a:p>
          <a:p>
            <a:endParaRPr lang="en-US" altLang="zh-CN"/>
          </a:p>
          <a:p>
            <a:r>
              <a:rPr lang="en-US" altLang="zh-CN"/>
              <a:t>**Rationale:**</a:t>
            </a:r>
            <a:endParaRPr lang="en-US" altLang="zh-CN"/>
          </a:p>
          <a:p>
            <a:r>
              <a:rPr lang="en-US" altLang="zh-CN"/>
              <a:t>- **Precision:** "Computational intractability" replaces "intractable complexity" to align with formal complexity theory terminology. "Adaptive model paradigms" emphasizes methodological innovation.</a:t>
            </a:r>
            <a:endParaRPr lang="en-US" altLang="zh-CN"/>
          </a:p>
          <a:p>
            <a:r>
              <a:rPr lang="en-US" altLang="zh-CN"/>
              <a:t>- **Engagement:** "Bridging" signals problem-solving progress, while "real-world applications" highlights practical relevance.</a:t>
            </a:r>
            <a:endParaRPr lang="en-US" altLang="zh-CN"/>
          </a:p>
          <a:p>
            <a:r>
              <a:rPr lang="en-US" altLang="zh-CN"/>
              <a:t>- **Structure:** Colon separates the core concept (unsupervised in-context learning) from its contribution (solving intractability for deployment).</a:t>
            </a:r>
            <a:endParaRPr lang="en-US" altLang="zh-CN"/>
          </a:p>
          <a:p>
            <a:r>
              <a:rPr lang="en-US" altLang="zh-CN"/>
              <a:t>- **Length:** 14 words, meeting the 15-word limit.</a:t>
            </a:r>
            <a:endParaRPr lang="en-US" altLang="zh-CN"/>
          </a:p>
          <a:p>
            <a:endParaRPr lang="en-US" altLang="zh-CN"/>
          </a:p>
          <a:p>
            <a:r>
              <a:rPr lang="en-US" altLang="zh-CN"/>
              <a:t>**Alternatives (if refinement needed):**</a:t>
            </a:r>
            <a:endParaRPr lang="en-US" altLang="zh-CN"/>
          </a:p>
          <a:p>
            <a:r>
              <a:rPr lang="en-US" altLang="zh-CN"/>
              <a:t>1. *"From Theory to Practice: Adaptive Frameworks for Scalable Unsupervised In-Context Learning"*</a:t>
            </a:r>
            <a:endParaRPr lang="en-US" altLang="zh-CN"/>
          </a:p>
          <a:p>
            <a:r>
              <a:rPr lang="en-US" altLang="zh-CN"/>
              <a:t>2. *"Unsupervised In-Context Learning: Mitigating Complexity Through Latent Structure Discovery and Task-Agnostic Optimization"*</a:t>
            </a:r>
            <a:endParaRPr lang="en-US" altLang="zh-CN"/>
          </a:p>
          <a:p>
            <a:endParaRPr lang="en-US" altLang="zh-CN"/>
          </a:p>
          <a:p>
            <a:r>
              <a:rPr lang="en-US" altLang="zh-CN"/>
              <a:t>Let me know if you'd like adjustments to emphasize specific technical contributions (e.g., algorithmic innovations, empirical benchmarks).</a:t>
            </a:r>
            <a:endParaRPr lang="en-US" altLang="zh-CN"/>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953135"/>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prompt</a:t>
            </a:r>
            <a:endPar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9</a:t>
              </a:r>
              <a:endParaRPr lang="en-US" altLang="zh-CN"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endParaRPr lang="zh-CN" altLang="en-US" sz="1200" i="1" dirty="0">
                <a:solidFill>
                  <a:schemeClr val="tx1">
                    <a:lumMod val="75000"/>
                    <a:lumOff val="25000"/>
                  </a:schemeClr>
                </a:solidFill>
              </a:endParaRP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3415030"/>
          </a:xfrm>
          <a:prstGeom prst="rect">
            <a:avLst/>
          </a:prstGeom>
          <a:noFill/>
        </p:spPr>
        <p:txBody>
          <a:bodyPr wrap="square" rtlCol="0">
            <a:spAutoFit/>
          </a:bodyPr>
          <a:p>
            <a:r>
              <a:rPr lang="en-US" altLang="zh-CN"/>
              <a:t>    user_prompt ='''</a:t>
            </a:r>
            <a:endParaRPr lang="en-US" altLang="zh-CN"/>
          </a:p>
          <a:p>
            <a:r>
              <a:rPr lang="en-US" altLang="zh-CN"/>
              <a:t>        Write the introduction for my paper, explaining the research background and importance, identifying gaps or challenges in the current research, and stating the objective and innovative contributions of the study. The introduction should be no more than 300 words, logically clear, and engaging to readers.</a:t>
            </a:r>
            <a:endParaRPr lang="en-US" altLang="zh-CN"/>
          </a:p>
          <a:p>
            <a:r>
              <a:rPr lang="en-US" altLang="zh-CN"/>
              <a:t>    ''' </a:t>
            </a:r>
            <a:endParaRPr lang="en-US" altLang="zh-CN"/>
          </a:p>
          <a:p>
            <a:r>
              <a:rPr lang="en-US" altLang="zh-CN"/>
              <a:t>    system_prompt = '''</a:t>
            </a:r>
            <a:endParaRPr lang="en-US" altLang="zh-CN"/>
          </a:p>
          <a:p>
            <a:r>
              <a:rPr lang="en-US" altLang="zh-CN"/>
              <a:t>        Act as an experienced academic writing expert specializing in</a:t>
            </a:r>
            <a:r>
              <a:rPr lang="en-US" altLang="zh-CN">
                <a:solidFill>
                  <a:srgbClr val="FF0000"/>
                </a:solidFill>
              </a:rPr>
              <a:t> in-context learning</a:t>
            </a:r>
            <a:r>
              <a:rPr lang="en-US" altLang="zh-CN"/>
              <a:t>. Review my research paper draft, focusing on improving the logical flow, strengthening arguments, and refining language for publication quality. Highlight areas needing clarification or further development, and suggest specific improvements.</a:t>
            </a:r>
            <a:endParaRPr lang="en-US" altLang="zh-CN"/>
          </a:p>
          <a:p>
            <a:r>
              <a:rPr lang="en-US" altLang="zh-CN"/>
              <a:t>    '''</a:t>
            </a:r>
            <a:endParaRPr lang="en-US" altLang="zh-CN"/>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tags/tag1.xml><?xml version="1.0" encoding="utf-8"?>
<p:tagLst xmlns:p="http://schemas.openxmlformats.org/presentationml/2006/main">
  <p:tag name="KSO_WPP_MARK_KEY" val="ce9867bc-ed83-478d-9a86-3e49e93103d7"/>
  <p:tag name="COMMONDATA" val="eyJoZGlkIjoiOGRiMDdjMmZjYzZkZmFiMzc3MTA1ZTBiNzBmZGVlZDAifQ=="/>
</p:tagLst>
</file>

<file path=ppt/theme/theme1.xml><?xml version="1.0" encoding="utf-8"?>
<a:theme xmlns:a="http://schemas.openxmlformats.org/drawingml/2006/main" name="Office 主题">
  <a:themeElements>
    <a:clrScheme name="自定义 4">
      <a:dk1>
        <a:sysClr val="windowText" lastClr="000000"/>
      </a:dk1>
      <a:lt1>
        <a:sysClr val="window" lastClr="FFFFFF"/>
      </a:lt1>
      <a:dk2>
        <a:srgbClr val="44546A"/>
      </a:dk2>
      <a:lt2>
        <a:srgbClr val="E7E6E6"/>
      </a:lt2>
      <a:accent1>
        <a:srgbClr val="0070C0"/>
      </a:accent1>
      <a:accent2>
        <a:srgbClr val="07C1CC"/>
      </a:accent2>
      <a:accent3>
        <a:srgbClr val="839192"/>
      </a:accent3>
      <a:accent4>
        <a:srgbClr val="156595"/>
      </a:accent4>
      <a:accent5>
        <a:srgbClr val="FBD78D"/>
      </a:accent5>
      <a:accent6>
        <a:srgbClr val="F2523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10769</Words>
  <Application>WPS 演示</Application>
  <PresentationFormat>宽屏</PresentationFormat>
  <Paragraphs>191</Paragraphs>
  <Slides>16</Slides>
  <Notes>19</Notes>
  <HiddenSlides>0</HiddenSlides>
  <MMClips>2</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16</vt:i4>
      </vt:variant>
    </vt:vector>
  </HeadingPairs>
  <TitlesOfParts>
    <vt:vector size="26" baseType="lpstr">
      <vt:lpstr>Arial</vt:lpstr>
      <vt:lpstr>宋体</vt:lpstr>
      <vt:lpstr>Wingdings</vt:lpstr>
      <vt:lpstr>Wingdings</vt:lpstr>
      <vt:lpstr>Arial</vt:lpstr>
      <vt:lpstr>Helvetica</vt:lpstr>
      <vt:lpstr>微软雅黑</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mycomputer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chenjiawei</dc:creator>
  <cp:lastModifiedBy>陈昊旸</cp:lastModifiedBy>
  <cp:revision>68</cp:revision>
  <dcterms:created xsi:type="dcterms:W3CDTF">2016-05-11T01:57:00Z</dcterms:created>
  <dcterms:modified xsi:type="dcterms:W3CDTF">2025-05-19T13:34:52Z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2052-12.1.0.19770</vt:lpwstr>
  </property>
  <property fmtid="{D5CDD505-2E9C-101B-9397-08002B2CF9AE}" pid="3" name="ICV">
    <vt:lpwstr>3FEF140581824DAD8AF4F7F33D1B0CB4_13</vt:lpwstr>
  </property>
</Properties>
</file>

<file path=docProps/thumbnail.jpeg>
</file>